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ora" pitchFamily="2" charset="0"/>
      <p:regular r:id="rId19"/>
      <p:bold r:id="rId20"/>
      <p:italic r:id="rId21"/>
      <p:boldItalic r:id="rId22"/>
    </p:embeddedFont>
    <p:embeddedFont>
      <p:font typeface="Quattrocento Sans" panose="020B050205000002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222CB6-ECFA-4C93-9E82-6B0344769E22}" v="11" dt="2022-12-01T10:44:35.2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cnunort@alum.us.es" userId="59e01ef2-46c0-492b-b59e-fd4c0becdde8" providerId="ADAL" clId="{E0222CB6-ECFA-4C93-9E82-6B0344769E22}"/>
    <pc:docChg chg="undo custSel delSld modSld">
      <pc:chgData name="encnunort@alum.us.es" userId="59e01ef2-46c0-492b-b59e-fd4c0becdde8" providerId="ADAL" clId="{E0222CB6-ECFA-4C93-9E82-6B0344769E22}" dt="2022-12-01T10:45:03.121" v="168" actId="790"/>
      <pc:docMkLst>
        <pc:docMk/>
      </pc:docMkLst>
      <pc:sldChg chg="modTransition">
        <pc:chgData name="encnunort@alum.us.es" userId="59e01ef2-46c0-492b-b59e-fd4c0becdde8" providerId="ADAL" clId="{E0222CB6-ECFA-4C93-9E82-6B0344769E22}" dt="2022-12-01T10:28:52.080" v="47"/>
        <pc:sldMkLst>
          <pc:docMk/>
          <pc:sldMk cId="0" sldId="256"/>
        </pc:sldMkLst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57"/>
        </pc:sldMkLst>
      </pc:sldChg>
      <pc:sldChg chg="addSp modSp mod 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58"/>
        </pc:sldMkLst>
        <pc:spChg chg="add mod">
          <ac:chgData name="encnunort@alum.us.es" userId="59e01ef2-46c0-492b-b59e-fd4c0becdde8" providerId="ADAL" clId="{E0222CB6-ECFA-4C93-9E82-6B0344769E22}" dt="2022-11-30T20:03:36.735" v="25" actId="20577"/>
          <ac:spMkLst>
            <pc:docMk/>
            <pc:sldMk cId="0" sldId="258"/>
            <ac:spMk id="3" creationId="{F5B66165-7D11-4D58-870A-D1A5727742F1}"/>
          </ac:spMkLst>
        </pc:spChg>
        <pc:spChg chg="add mod">
          <ac:chgData name="encnunort@alum.us.es" userId="59e01ef2-46c0-492b-b59e-fd4c0becdde8" providerId="ADAL" clId="{E0222CB6-ECFA-4C93-9E82-6B0344769E22}" dt="2022-11-30T20:03:17.075" v="19" actId="1076"/>
          <ac:spMkLst>
            <pc:docMk/>
            <pc:sldMk cId="0" sldId="258"/>
            <ac:spMk id="5" creationId="{017C6C69-7887-B4BF-72CC-0C721F762011}"/>
          </ac:spMkLst>
        </pc:spChg>
        <pc:spChg chg="add mod">
          <ac:chgData name="encnunort@alum.us.es" userId="59e01ef2-46c0-492b-b59e-fd4c0becdde8" providerId="ADAL" clId="{E0222CB6-ECFA-4C93-9E82-6B0344769E22}" dt="2022-12-01T07:27:07.422" v="36" actId="20577"/>
          <ac:spMkLst>
            <pc:docMk/>
            <pc:sldMk cId="0" sldId="258"/>
            <ac:spMk id="7" creationId="{724D5428-5D00-B14B-D593-9A1A34CD3FFB}"/>
          </ac:spMkLst>
        </pc:spChg>
        <pc:spChg chg="mod">
          <ac:chgData name="encnunort@alum.us.es" userId="59e01ef2-46c0-492b-b59e-fd4c0becdde8" providerId="ADAL" clId="{E0222CB6-ECFA-4C93-9E82-6B0344769E22}" dt="2022-11-30T20:02:45.932" v="15" actId="1076"/>
          <ac:spMkLst>
            <pc:docMk/>
            <pc:sldMk cId="0" sldId="258"/>
            <ac:spMk id="146" creationId="{00000000-0000-0000-0000-000000000000}"/>
          </ac:spMkLst>
        </pc:spChg>
        <pc:spChg chg="mod">
          <ac:chgData name="encnunort@alum.us.es" userId="59e01ef2-46c0-492b-b59e-fd4c0becdde8" providerId="ADAL" clId="{E0222CB6-ECFA-4C93-9E82-6B0344769E22}" dt="2022-12-01T07:26:18.781" v="30" actId="20577"/>
          <ac:spMkLst>
            <pc:docMk/>
            <pc:sldMk cId="0" sldId="258"/>
            <ac:spMk id="158" creationId="{00000000-0000-0000-0000-000000000000}"/>
          </ac:spMkLst>
        </pc:spChg>
        <pc:spChg chg="mod">
          <ac:chgData name="encnunort@alum.us.es" userId="59e01ef2-46c0-492b-b59e-fd4c0becdde8" providerId="ADAL" clId="{E0222CB6-ECFA-4C93-9E82-6B0344769E22}" dt="2022-12-01T07:26:33.638" v="32" actId="20577"/>
          <ac:spMkLst>
            <pc:docMk/>
            <pc:sldMk cId="0" sldId="258"/>
            <ac:spMk id="160" creationId="{00000000-0000-0000-0000-000000000000}"/>
          </ac:spMkLst>
        </pc:spChg>
        <pc:picChg chg="add mod">
          <ac:chgData name="encnunort@alum.us.es" userId="59e01ef2-46c0-492b-b59e-fd4c0becdde8" providerId="ADAL" clId="{E0222CB6-ECFA-4C93-9E82-6B0344769E22}" dt="2022-11-30T20:03:04.882" v="17" actId="1076"/>
          <ac:picMkLst>
            <pc:docMk/>
            <pc:sldMk cId="0" sldId="258"/>
            <ac:picMk id="2" creationId="{DA6D2308-483B-B344-B384-56E8F48E3116}"/>
          </ac:picMkLst>
        </pc:picChg>
        <pc:picChg chg="add mod">
          <ac:chgData name="encnunort@alum.us.es" userId="59e01ef2-46c0-492b-b59e-fd4c0becdde8" providerId="ADAL" clId="{E0222CB6-ECFA-4C93-9E82-6B0344769E22}" dt="2022-11-30T20:03:17.075" v="19" actId="1076"/>
          <ac:picMkLst>
            <pc:docMk/>
            <pc:sldMk cId="0" sldId="258"/>
            <ac:picMk id="4" creationId="{D2BDA0A4-1B6A-0185-5271-50884098EC67}"/>
          </ac:picMkLst>
        </pc:picChg>
        <pc:picChg chg="add mod">
          <ac:chgData name="encnunort@alum.us.es" userId="59e01ef2-46c0-492b-b59e-fd4c0becdde8" providerId="ADAL" clId="{E0222CB6-ECFA-4C93-9E82-6B0344769E22}" dt="2022-11-30T20:03:25.718" v="21" actId="1076"/>
          <ac:picMkLst>
            <pc:docMk/>
            <pc:sldMk cId="0" sldId="258"/>
            <ac:picMk id="6" creationId="{F330D625-673F-2C7E-B76A-94EA7C92E704}"/>
          </ac:picMkLst>
        </pc:picChg>
      </pc:sldChg>
      <pc:sldChg chg="delSp modSp mod modTransition">
        <pc:chgData name="encnunort@alum.us.es" userId="59e01ef2-46c0-492b-b59e-fd4c0becdde8" providerId="ADAL" clId="{E0222CB6-ECFA-4C93-9E82-6B0344769E22}" dt="2022-12-01T10:42:07.078" v="114" actId="1037"/>
        <pc:sldMkLst>
          <pc:docMk/>
          <pc:sldMk cId="0" sldId="259"/>
        </pc:sldMkLst>
        <pc:spChg chg="del">
          <ac:chgData name="encnunort@alum.us.es" userId="59e01ef2-46c0-492b-b59e-fd4c0becdde8" providerId="ADAL" clId="{E0222CB6-ECFA-4C93-9E82-6B0344769E22}" dt="2022-11-30T19:56:34.483" v="1" actId="478"/>
          <ac:spMkLst>
            <pc:docMk/>
            <pc:sldMk cId="0" sldId="259"/>
            <ac:spMk id="178" creationId="{00000000-0000-0000-0000-000000000000}"/>
          </ac:spMkLst>
        </pc:spChg>
        <pc:spChg chg="mod">
          <ac:chgData name="encnunort@alum.us.es" userId="59e01ef2-46c0-492b-b59e-fd4c0becdde8" providerId="ADAL" clId="{E0222CB6-ECFA-4C93-9E82-6B0344769E22}" dt="2022-12-01T07:29:22.967" v="46" actId="1076"/>
          <ac:spMkLst>
            <pc:docMk/>
            <pc:sldMk cId="0" sldId="259"/>
            <ac:spMk id="188" creationId="{00000000-0000-0000-0000-000000000000}"/>
          </ac:spMkLst>
        </pc:spChg>
        <pc:spChg chg="mod ord">
          <ac:chgData name="encnunort@alum.us.es" userId="59e01ef2-46c0-492b-b59e-fd4c0becdde8" providerId="ADAL" clId="{E0222CB6-ECFA-4C93-9E82-6B0344769E22}" dt="2022-12-01T10:42:01.790" v="112" actId="1035"/>
          <ac:spMkLst>
            <pc:docMk/>
            <pc:sldMk cId="0" sldId="259"/>
            <ac:spMk id="194" creationId="{00000000-0000-0000-0000-000000000000}"/>
          </ac:spMkLst>
        </pc:spChg>
        <pc:spChg chg="mod">
          <ac:chgData name="encnunort@alum.us.es" userId="59e01ef2-46c0-492b-b59e-fd4c0becdde8" providerId="ADAL" clId="{E0222CB6-ECFA-4C93-9E82-6B0344769E22}" dt="2022-12-01T10:40:32.266" v="111" actId="1038"/>
          <ac:spMkLst>
            <pc:docMk/>
            <pc:sldMk cId="0" sldId="259"/>
            <ac:spMk id="199" creationId="{00000000-0000-0000-0000-000000000000}"/>
          </ac:spMkLst>
        </pc:spChg>
        <pc:spChg chg="mod">
          <ac:chgData name="encnunort@alum.us.es" userId="59e01ef2-46c0-492b-b59e-fd4c0becdde8" providerId="ADAL" clId="{E0222CB6-ECFA-4C93-9E82-6B0344769E22}" dt="2022-12-01T10:42:07.078" v="114" actId="1037"/>
          <ac:spMkLst>
            <pc:docMk/>
            <pc:sldMk cId="0" sldId="259"/>
            <ac:spMk id="200" creationId="{00000000-0000-0000-0000-000000000000}"/>
          </ac:spMkLst>
        </pc:spChg>
      </pc:sldChg>
      <pc:sldChg chg="addSp modSp mod modTransition modNotes">
        <pc:chgData name="encnunort@alum.us.es" userId="59e01ef2-46c0-492b-b59e-fd4c0becdde8" providerId="ADAL" clId="{E0222CB6-ECFA-4C93-9E82-6B0344769E22}" dt="2022-12-01T10:45:03.121" v="168" actId="790"/>
        <pc:sldMkLst>
          <pc:docMk/>
          <pc:sldMk cId="0" sldId="260"/>
        </pc:sldMkLst>
        <pc:spChg chg="add mod">
          <ac:chgData name="encnunort@alum.us.es" userId="59e01ef2-46c0-492b-b59e-fd4c0becdde8" providerId="ADAL" clId="{E0222CB6-ECFA-4C93-9E82-6B0344769E22}" dt="2022-12-01T10:44:58.030" v="167" actId="790"/>
          <ac:spMkLst>
            <pc:docMk/>
            <pc:sldMk cId="0" sldId="260"/>
            <ac:spMk id="2" creationId="{8682679A-9410-6D57-27B4-5E827A9C89BC}"/>
          </ac:spMkLst>
        </pc:spChg>
        <pc:spChg chg="add mod">
          <ac:chgData name="encnunort@alum.us.es" userId="59e01ef2-46c0-492b-b59e-fd4c0becdde8" providerId="ADAL" clId="{E0222CB6-ECFA-4C93-9E82-6B0344769E22}" dt="2022-12-01T10:45:03.121" v="168" actId="790"/>
          <ac:spMkLst>
            <pc:docMk/>
            <pc:sldMk cId="0" sldId="260"/>
            <ac:spMk id="3" creationId="{BC19BFBB-4052-838C-4036-454BB36DC19E}"/>
          </ac:spMkLst>
        </pc:spChg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1"/>
        </pc:sldMkLst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2"/>
        </pc:sldMkLst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3"/>
        </pc:sldMkLst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4"/>
        </pc:sldMkLst>
      </pc:sldChg>
      <pc:sldChg chg="addSp delSp modSp mod modTransition delAnim modAnim modNotes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5"/>
        </pc:sldMkLst>
        <pc:picChg chg="add del mod">
          <ac:chgData name="encnunort@alum.us.es" userId="59e01ef2-46c0-492b-b59e-fd4c0becdde8" providerId="ADAL" clId="{E0222CB6-ECFA-4C93-9E82-6B0344769E22}" dt="2022-11-30T20:01:07.294" v="10" actId="478"/>
          <ac:picMkLst>
            <pc:docMk/>
            <pc:sldMk cId="0" sldId="265"/>
            <ac:picMk id="2" creationId="{7C5EC23F-9DC9-1FC9-6F66-09900CA8363B}"/>
          </ac:picMkLst>
        </pc:picChg>
        <pc:picChg chg="add mod">
          <ac:chgData name="encnunort@alum.us.es" userId="59e01ef2-46c0-492b-b59e-fd4c0becdde8" providerId="ADAL" clId="{E0222CB6-ECFA-4C93-9E82-6B0344769E22}" dt="2022-11-30T20:02:14.911" v="13" actId="1076"/>
          <ac:picMkLst>
            <pc:docMk/>
            <pc:sldMk cId="0" sldId="265"/>
            <ac:picMk id="3" creationId="{926166A8-F87E-4E08-1AD8-A32D07B5C966}"/>
          </ac:picMkLst>
        </pc:picChg>
        <pc:picChg chg="del">
          <ac:chgData name="encnunort@alum.us.es" userId="59e01ef2-46c0-492b-b59e-fd4c0becdde8" providerId="ADAL" clId="{E0222CB6-ECFA-4C93-9E82-6B0344769E22}" dt="2022-11-30T19:58:41.851" v="8" actId="478"/>
          <ac:picMkLst>
            <pc:docMk/>
            <pc:sldMk cId="0" sldId="265"/>
            <ac:picMk id="410" creationId="{00000000-0000-0000-0000-000000000000}"/>
          </ac:picMkLst>
        </pc:picChg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6"/>
        </pc:sldMkLst>
      </pc:sldChg>
      <pc:sldChg chg="modTransition">
        <pc:chgData name="encnunort@alum.us.es" userId="59e01ef2-46c0-492b-b59e-fd4c0becdde8" providerId="ADAL" clId="{E0222CB6-ECFA-4C93-9E82-6B0344769E22}" dt="2022-12-01T07:27:48.795" v="38"/>
        <pc:sldMkLst>
          <pc:docMk/>
          <pc:sldMk cId="0" sldId="267"/>
        </pc:sldMkLst>
      </pc:sldChg>
      <pc:sldChg chg="del modTransition">
        <pc:chgData name="encnunort@alum.us.es" userId="59e01ef2-46c0-492b-b59e-fd4c0becdde8" providerId="ADAL" clId="{E0222CB6-ECFA-4C93-9E82-6B0344769E22}" dt="2022-12-01T07:27:55.629" v="39" actId="2696"/>
        <pc:sldMkLst>
          <pc:docMk/>
          <pc:sldMk cId="0" sldId="268"/>
        </pc:sldMkLst>
      </pc:sldChg>
      <pc:sldChg chg="del modNotes">
        <pc:chgData name="encnunort@alum.us.es" userId="59e01ef2-46c0-492b-b59e-fd4c0becdde8" providerId="ADAL" clId="{E0222CB6-ECFA-4C93-9E82-6B0344769E22}" dt="2022-12-01T07:27:58.556" v="41" actId="2696"/>
        <pc:sldMkLst>
          <pc:docMk/>
          <pc:sldMk cId="0" sldId="26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updated a new product owner.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74f68fcef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74f68fcef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9811c55d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9811c55d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Highlight</a:t>
            </a:r>
            <a:endParaRPr sz="1200">
              <a:solidFill>
                <a:schemeClr val="dk1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At first we worked separately, and then we realized that we work better in one screen, because we can all see the code at the same time and detect the errors.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a0154bec1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a0154bec1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74f68fcef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74f68fcef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9770416b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9770416b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9811c55dd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9811c55dd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a0154bec19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a0154bec19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727330" y="2619963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Sprint 2 Review</a:t>
            </a:r>
            <a:endParaRPr sz="420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2"/>
          <p:cNvSpPr txBox="1"/>
          <p:nvPr/>
        </p:nvSpPr>
        <p:spPr>
          <a:xfrm>
            <a:off x="6268825" y="3947300"/>
            <a:ext cx="3094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Development team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FERLANDO MKIVA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2" name="Google Shape;8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3675" y="0"/>
            <a:ext cx="2025600" cy="17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800" y="408977"/>
            <a:ext cx="3094800" cy="95155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2"/>
          <p:cNvSpPr txBox="1"/>
          <p:nvPr/>
        </p:nvSpPr>
        <p:spPr>
          <a:xfrm>
            <a:off x="6443725" y="1488950"/>
            <a:ext cx="274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Lasting, efficient and fast bots</a:t>
            </a:r>
            <a:endParaRPr sz="1000"/>
          </a:p>
        </p:txBody>
      </p:sp>
      <p:sp>
        <p:nvSpPr>
          <p:cNvPr id="85" name="Google Shape;85;p12"/>
          <p:cNvSpPr txBox="1"/>
          <p:nvPr/>
        </p:nvSpPr>
        <p:spPr>
          <a:xfrm>
            <a:off x="3782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Product owner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6" name="Google Shape;86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6275" y="1196875"/>
            <a:ext cx="1822042" cy="18073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2"/>
          <p:cNvSpPr txBox="1"/>
          <p:nvPr/>
        </p:nvSpPr>
        <p:spPr>
          <a:xfrm>
            <a:off x="34289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SCRUM master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20000"/>
    </mc:Choice>
    <mc:Fallback>
      <p:transition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5109650" y="8262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01" name="Google Shape;401;p21"/>
          <p:cNvSpPr/>
          <p:nvPr/>
        </p:nvSpPr>
        <p:spPr>
          <a:xfrm>
            <a:off x="0" y="826200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1"/>
          <p:cNvSpPr txBox="1">
            <a:spLocks noGrp="1"/>
          </p:cNvSpPr>
          <p:nvPr>
            <p:ph type="title"/>
          </p:nvPr>
        </p:nvSpPr>
        <p:spPr>
          <a:xfrm>
            <a:off x="1231250" y="385537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Demo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403" name="Google Shape;403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cxnSp>
        <p:nvCxnSpPr>
          <p:cNvPr id="404" name="Google Shape;404;p21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5" name="Google Shape;405;p21"/>
          <p:cNvGrpSpPr/>
          <p:nvPr/>
        </p:nvGrpSpPr>
        <p:grpSpPr>
          <a:xfrm>
            <a:off x="785669" y="380433"/>
            <a:ext cx="445578" cy="445773"/>
            <a:chOff x="557511" y="3214925"/>
            <a:chExt cx="719836" cy="720150"/>
          </a:xfrm>
        </p:grpSpPr>
        <p:sp>
          <p:nvSpPr>
            <p:cNvPr id="406" name="Google Shape;406;p21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" name="Video de WhatsApp 2022-11-30 a las 21.01.44">
            <a:hlinkClick r:id="" action="ppaction://media"/>
            <a:extLst>
              <a:ext uri="{FF2B5EF4-FFF2-40B4-BE49-F238E27FC236}">
                <a16:creationId xmlns:a16="http://schemas.microsoft.com/office/drawing/2014/main" id="{926166A8-F87E-4E08-1AD8-A32D07B5C9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66458" y="265340"/>
            <a:ext cx="2611084" cy="4612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Retrospective</a:t>
            </a:r>
            <a:endParaRPr/>
          </a:p>
        </p:txBody>
      </p:sp>
      <p:sp>
        <p:nvSpPr>
          <p:cNvPr id="416" name="Google Shape;416;p22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17" name="Google Shape;417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18" name="Google Shape;418;p22"/>
          <p:cNvSpPr txBox="1"/>
          <p:nvPr/>
        </p:nvSpPr>
        <p:spPr>
          <a:xfrm>
            <a:off x="664650" y="2069025"/>
            <a:ext cx="37782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Highlight</a:t>
            </a:r>
            <a:endParaRPr sz="30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 learned how </a:t>
            </a:r>
            <a:r>
              <a:rPr lang="en" sz="24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each group member works</a:t>
            </a: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we took advantage of that.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9" name="Google Shape;419;p22"/>
          <p:cNvSpPr txBox="1"/>
          <p:nvPr/>
        </p:nvSpPr>
        <p:spPr>
          <a:xfrm>
            <a:off x="5069100" y="1962850"/>
            <a:ext cx="3778200" cy="23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Lowlight</a:t>
            </a:r>
            <a:endParaRPr sz="30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We </a:t>
            </a: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wasted</a:t>
            </a: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 a lot of </a:t>
            </a: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time </a:t>
            </a: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trying to do something in a specific way instead of trying new ideas.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0" name="Google Shape;420;p22"/>
          <p:cNvSpPr/>
          <p:nvPr/>
        </p:nvSpPr>
        <p:spPr>
          <a:xfrm>
            <a:off x="900750" y="1019050"/>
            <a:ext cx="241827" cy="230337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3"/>
          <p:cNvSpPr txBox="1">
            <a:spLocks noGrp="1"/>
          </p:cNvSpPr>
          <p:nvPr>
            <p:ph type="body" idx="1"/>
          </p:nvPr>
        </p:nvSpPr>
        <p:spPr>
          <a:xfrm>
            <a:off x="638700" y="2323200"/>
            <a:ext cx="78666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Our goal is to </a:t>
            </a:r>
            <a:r>
              <a:rPr lang="en" sz="2200" b="1">
                <a:solidFill>
                  <a:schemeClr val="accent2"/>
                </a:solidFill>
              </a:rPr>
              <a:t>improve our code accuracy</a:t>
            </a:r>
            <a:r>
              <a:rPr lang="en" sz="2200"/>
              <a:t> by </a:t>
            </a:r>
            <a:r>
              <a:rPr lang="en" sz="2200" b="1">
                <a:solidFill>
                  <a:srgbClr val="4A86E8"/>
                </a:solidFill>
              </a:rPr>
              <a:t>testing the product for an hour</a:t>
            </a:r>
            <a:r>
              <a:rPr lang="en" sz="2200"/>
              <a:t> with different scenarios, which we will do </a:t>
            </a:r>
            <a:r>
              <a:rPr lang="en" sz="2200" b="1">
                <a:solidFill>
                  <a:srgbClr val="6AA84F"/>
                </a:solidFill>
              </a:rPr>
              <a:t>after finishing each function</a:t>
            </a:r>
            <a:r>
              <a:rPr lang="en" sz="2200"/>
              <a:t>. </a:t>
            </a:r>
            <a:endParaRPr sz="22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We can achieve this by </a:t>
            </a:r>
            <a:r>
              <a:rPr lang="en" sz="2200" b="1">
                <a:solidFill>
                  <a:srgbClr val="9900FF"/>
                </a:solidFill>
              </a:rPr>
              <a:t>comparing the results we had previously with the final ones</a:t>
            </a:r>
            <a:r>
              <a:rPr lang="en" sz="2200"/>
              <a:t>. Accomplishing this goal will result in </a:t>
            </a:r>
            <a:r>
              <a:rPr lang="en" sz="2200" b="1">
                <a:solidFill>
                  <a:srgbClr val="FF00FF"/>
                </a:solidFill>
              </a:rPr>
              <a:t>better outcomes</a:t>
            </a:r>
            <a:r>
              <a:rPr lang="en" sz="2200"/>
              <a:t>.</a:t>
            </a:r>
            <a:endParaRPr/>
          </a:p>
        </p:txBody>
      </p:sp>
      <p:sp>
        <p:nvSpPr>
          <p:cNvPr id="426" name="Google Shape;426;p23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27" name="Google Shape;427;p23"/>
          <p:cNvSpPr txBox="1">
            <a:spLocks noGrp="1"/>
          </p:cNvSpPr>
          <p:nvPr>
            <p:ph type="title" idx="4294967295"/>
          </p:nvPr>
        </p:nvSpPr>
        <p:spPr>
          <a:xfrm>
            <a:off x="3674325" y="3936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9900"/>
                </a:solidFill>
              </a:rPr>
              <a:t>S</a:t>
            </a:r>
            <a:r>
              <a:rPr lang="en" sz="1900">
                <a:solidFill>
                  <a:srgbClr val="4A86E8"/>
                </a:solidFill>
              </a:rPr>
              <a:t>M</a:t>
            </a:r>
            <a:r>
              <a:rPr lang="en" sz="1900">
                <a:solidFill>
                  <a:srgbClr val="9900FF"/>
                </a:solidFill>
              </a:rPr>
              <a:t>A</a:t>
            </a:r>
            <a:r>
              <a:rPr lang="en" sz="1900">
                <a:solidFill>
                  <a:srgbClr val="FF00FF"/>
                </a:solidFill>
              </a:rPr>
              <a:t>R</a:t>
            </a:r>
            <a:r>
              <a:rPr lang="en" sz="1900">
                <a:solidFill>
                  <a:srgbClr val="6AA84F"/>
                </a:solidFill>
              </a:rPr>
              <a:t>T</a:t>
            </a:r>
            <a:r>
              <a:rPr lang="en" sz="1900"/>
              <a:t> goal</a:t>
            </a:r>
            <a:endParaRPr sz="1900"/>
          </a:p>
        </p:txBody>
      </p:sp>
      <p:sp>
        <p:nvSpPr>
          <p:cNvPr id="428" name="Google Shape;428;p23"/>
          <p:cNvSpPr txBox="1">
            <a:spLocks noGrp="1"/>
          </p:cNvSpPr>
          <p:nvPr>
            <p:ph type="title" idx="4294967295"/>
          </p:nvPr>
        </p:nvSpPr>
        <p:spPr>
          <a:xfrm>
            <a:off x="5001575" y="3466200"/>
            <a:ext cx="3878400" cy="16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</a:rPr>
              <a:t>S</a:t>
            </a:r>
            <a:r>
              <a:rPr lang="en" sz="1800"/>
              <a:t>pecific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</a:t>
            </a:r>
            <a:r>
              <a:rPr lang="en" sz="1800"/>
              <a:t>easurable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00FF"/>
                </a:solidFill>
              </a:rPr>
              <a:t>A</a:t>
            </a:r>
            <a:r>
              <a:rPr lang="en" sz="1800"/>
              <a:t>chievable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FF"/>
                </a:solidFill>
              </a:rPr>
              <a:t>R</a:t>
            </a:r>
            <a:r>
              <a:rPr lang="en" sz="1800"/>
              <a:t>elevant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AA84F"/>
                </a:solidFill>
              </a:rPr>
              <a:t>T</a:t>
            </a:r>
            <a:r>
              <a:rPr lang="en" sz="1800"/>
              <a:t>ime-Bound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5988" y="1525514"/>
            <a:ext cx="2289950" cy="239644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ctrTitle" idx="4294967295"/>
          </p:nvPr>
        </p:nvSpPr>
        <p:spPr>
          <a:xfrm>
            <a:off x="685775" y="250917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User stories in this sprint</a:t>
            </a:r>
            <a:endParaRPr sz="3000"/>
          </a:p>
        </p:txBody>
      </p:sp>
      <p:grpSp>
        <p:nvGrpSpPr>
          <p:cNvPr id="94" name="Google Shape;94;p13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95" name="Google Shape;95;p1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3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50" y="1530340"/>
            <a:ext cx="2289950" cy="2396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556475" y="2173725"/>
            <a:ext cx="1504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place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right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in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home zone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7437" y="1525502"/>
            <a:ext cx="2289950" cy="2396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843175" y="2066013"/>
            <a:ext cx="1504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return to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home zone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without the fruit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grabbed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863" y="1525514"/>
            <a:ext cx="2289950" cy="239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 txBox="1"/>
          <p:nvPr/>
        </p:nvSpPr>
        <p:spPr>
          <a:xfrm>
            <a:off x="5083813" y="2066013"/>
            <a:ext cx="1618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specified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check if the fruit is correctly grabbed.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7" name="Google Shape;107;p13"/>
          <p:cNvSpPr txBox="1"/>
          <p:nvPr/>
        </p:nvSpPr>
        <p:spPr>
          <a:xfrm>
            <a:off x="7352200" y="2168888"/>
            <a:ext cx="1305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completely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autonomous.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/>
          <p:nvPr/>
        </p:nvSpPr>
        <p:spPr>
          <a:xfrm>
            <a:off x="3192038" y="2720175"/>
            <a:ext cx="2443500" cy="990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return to the home zone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without the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grabbed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3" name="Google Shape;113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title" idx="4294967295"/>
          </p:nvPr>
        </p:nvSpPr>
        <p:spPr>
          <a:xfrm>
            <a:off x="1066400" y="1058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Product Backlog</a:t>
            </a:r>
            <a:endParaRPr>
              <a:highlight>
                <a:schemeClr val="lt1"/>
              </a:highlight>
            </a:endParaRPr>
          </a:p>
        </p:txBody>
      </p:sp>
      <p:grpSp>
        <p:nvGrpSpPr>
          <p:cNvPr id="115" name="Google Shape;115;p14"/>
          <p:cNvGrpSpPr/>
          <p:nvPr/>
        </p:nvGrpSpPr>
        <p:grpSpPr>
          <a:xfrm>
            <a:off x="519958" y="100758"/>
            <a:ext cx="373053" cy="445791"/>
            <a:chOff x="8095060" y="5664590"/>
            <a:chExt cx="497404" cy="594389"/>
          </a:xfrm>
        </p:grpSpPr>
        <p:grpSp>
          <p:nvGrpSpPr>
            <p:cNvPr id="116" name="Google Shape;116;p14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7" name="Google Shape;117;p14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0" name="Google Shape;120;p14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1" name="Google Shape;121;p14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4" name="Google Shape;124;p14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5" name="Google Shape;125;p14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8" name="Google Shape;128;p14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9" name="Google Shape;129;p14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" name="Google Shape;130;p14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32" name="Google Shape;132;p14"/>
          <p:cNvSpPr txBox="1"/>
          <p:nvPr/>
        </p:nvSpPr>
        <p:spPr>
          <a:xfrm>
            <a:off x="100275" y="819925"/>
            <a:ext cx="352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" name="Google Shape;133;p14"/>
          <p:cNvSpPr txBox="1"/>
          <p:nvPr/>
        </p:nvSpPr>
        <p:spPr>
          <a:xfrm>
            <a:off x="971700" y="639800"/>
            <a:ext cx="1038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OPEN</a:t>
            </a:r>
            <a:endParaRPr sz="2000" b="1">
              <a:highlight>
                <a:schemeClr val="accent1"/>
              </a:highlight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221475" y="1220125"/>
            <a:ext cx="2443500" cy="824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keep count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of the harvested fruits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5" name="Google Shape;135;p14"/>
          <p:cNvSpPr/>
          <p:nvPr/>
        </p:nvSpPr>
        <p:spPr>
          <a:xfrm>
            <a:off x="221475" y="2127300"/>
            <a:ext cx="2443500" cy="1047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immediately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return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to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starting point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after collecting two fruits within 5 minutes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6" name="Google Shape;136;p14"/>
          <p:cNvSpPr/>
          <p:nvPr/>
        </p:nvSpPr>
        <p:spPr>
          <a:xfrm>
            <a:off x="221475" y="3257375"/>
            <a:ext cx="2443500" cy="824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search for fruits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outside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acre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221475" y="4164550"/>
            <a:ext cx="2443500" cy="5853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code to be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efficient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8" name="Google Shape;138;p14"/>
          <p:cNvSpPr/>
          <p:nvPr/>
        </p:nvSpPr>
        <p:spPr>
          <a:xfrm>
            <a:off x="6162625" y="2127300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able to detect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2.5cm cube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9" name="Google Shape;139;p14"/>
          <p:cNvSpPr/>
          <p:nvPr/>
        </p:nvSpPr>
        <p:spPr>
          <a:xfrm>
            <a:off x="3192038" y="3810750"/>
            <a:ext cx="2443500" cy="990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ask me for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correct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and to confirm that it understood me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14"/>
          <p:cNvSpPr/>
          <p:nvPr/>
        </p:nvSpPr>
        <p:spPr>
          <a:xfrm>
            <a:off x="6162625" y="3058788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place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right fruit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in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home zone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6162625" y="3990300"/>
            <a:ext cx="2443500" cy="990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specified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and check if the fruit is correctly grabbed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3894488" y="2127300"/>
            <a:ext cx="1038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highlight>
                  <a:schemeClr val="accent2"/>
                </a:highlight>
                <a:latin typeface="Lora"/>
                <a:ea typeface="Lora"/>
                <a:cs typeface="Lora"/>
                <a:sym typeface="Lora"/>
              </a:rPr>
              <a:t>DONE</a:t>
            </a:r>
            <a:endParaRPr sz="2000" b="1">
              <a:highlight>
                <a:schemeClr val="accent2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50" y="26256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/>
          <p:nvPr/>
        </p:nvSpPr>
        <p:spPr>
          <a:xfrm>
            <a:off x="2574550" y="28356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50" y="14852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4"/>
          <p:cNvSpPr txBox="1"/>
          <p:nvPr/>
        </p:nvSpPr>
        <p:spPr>
          <a:xfrm>
            <a:off x="2574550" y="16952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7" name="Google Shape;14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50" y="35327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4"/>
          <p:cNvSpPr txBox="1"/>
          <p:nvPr/>
        </p:nvSpPr>
        <p:spPr>
          <a:xfrm>
            <a:off x="2574550" y="37427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9" name="Google Shape;14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50" y="418285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4"/>
          <p:cNvSpPr txBox="1"/>
          <p:nvPr/>
        </p:nvSpPr>
        <p:spPr>
          <a:xfrm>
            <a:off x="2574550" y="43928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4696413" y="1119000"/>
            <a:ext cx="2443500" cy="651600"/>
          </a:xfrm>
          <a:prstGeom prst="rect">
            <a:avLst/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completely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autonomous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2" name="Google Shape;152;p14"/>
          <p:cNvSpPr txBox="1"/>
          <p:nvPr/>
        </p:nvSpPr>
        <p:spPr>
          <a:xfrm>
            <a:off x="5341263" y="541450"/>
            <a:ext cx="1153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highlight>
                  <a:srgbClr val="FFE473"/>
                </a:highlight>
                <a:latin typeface="Lora"/>
                <a:ea typeface="Lora"/>
                <a:cs typeface="Lora"/>
                <a:sym typeface="Lora"/>
              </a:rPr>
              <a:t>DOING</a:t>
            </a:r>
            <a:endParaRPr sz="2000" b="1">
              <a:highlight>
                <a:srgbClr val="FFE473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3" name="Google Shape;15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638" y="12219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/>
        </p:nvSpPr>
        <p:spPr>
          <a:xfrm>
            <a:off x="7059638" y="14319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5" name="Google Shape;1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750" y="31743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4"/>
          <p:cNvSpPr txBox="1"/>
          <p:nvPr/>
        </p:nvSpPr>
        <p:spPr>
          <a:xfrm>
            <a:off x="5481750" y="33843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7" name="Google Shape;1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750" y="425235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/>
          <p:nvPr/>
        </p:nvSpPr>
        <p:spPr>
          <a:xfrm>
            <a:off x="5481750" y="44623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10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9" name="Google Shape;1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24027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4"/>
          <p:cNvSpPr txBox="1"/>
          <p:nvPr/>
        </p:nvSpPr>
        <p:spPr>
          <a:xfrm>
            <a:off x="8488175" y="26127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1" name="Google Shape;1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44319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4"/>
          <p:cNvSpPr txBox="1"/>
          <p:nvPr/>
        </p:nvSpPr>
        <p:spPr>
          <a:xfrm>
            <a:off x="8488175" y="46419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3" name="Google Shape;1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33342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 txBox="1"/>
          <p:nvPr/>
        </p:nvSpPr>
        <p:spPr>
          <a:xfrm>
            <a:off x="8488175" y="35442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" name="Google Shape;145;p14">
            <a:extLst>
              <a:ext uri="{FF2B5EF4-FFF2-40B4-BE49-F238E27FC236}">
                <a16:creationId xmlns:a16="http://schemas.microsoft.com/office/drawing/2014/main" id="{DA6D2308-483B-B344-B384-56E8F48E311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239" y="550779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6;p14">
            <a:extLst>
              <a:ext uri="{FF2B5EF4-FFF2-40B4-BE49-F238E27FC236}">
                <a16:creationId xmlns:a16="http://schemas.microsoft.com/office/drawing/2014/main" id="{F5B66165-7D11-4D58-870A-D1A5727742F1}"/>
              </a:ext>
            </a:extLst>
          </p:cNvPr>
          <p:cNvSpPr txBox="1"/>
          <p:nvPr/>
        </p:nvSpPr>
        <p:spPr>
          <a:xfrm>
            <a:off x="1997239" y="760779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 sz="10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" name="Google Shape;145;p14">
            <a:extLst>
              <a:ext uri="{FF2B5EF4-FFF2-40B4-BE49-F238E27FC236}">
                <a16:creationId xmlns:a16="http://schemas.microsoft.com/office/drawing/2014/main" id="{D2BDA0A4-1B6A-0185-5271-50884098EC6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1740" y="451531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46;p14">
            <a:extLst>
              <a:ext uri="{FF2B5EF4-FFF2-40B4-BE49-F238E27FC236}">
                <a16:creationId xmlns:a16="http://schemas.microsoft.com/office/drawing/2014/main" id="{017C6C69-7887-B4BF-72CC-0C721F762011}"/>
              </a:ext>
            </a:extLst>
          </p:cNvPr>
          <p:cNvSpPr txBox="1"/>
          <p:nvPr/>
        </p:nvSpPr>
        <p:spPr>
          <a:xfrm>
            <a:off x="6543740" y="661531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" name="Google Shape;145;p14">
            <a:extLst>
              <a:ext uri="{FF2B5EF4-FFF2-40B4-BE49-F238E27FC236}">
                <a16:creationId xmlns:a16="http://schemas.microsoft.com/office/drawing/2014/main" id="{F330D625-673F-2C7E-B76A-94EA7C92E7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5172" y="20439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6;p14">
            <a:extLst>
              <a:ext uri="{FF2B5EF4-FFF2-40B4-BE49-F238E27FC236}">
                <a16:creationId xmlns:a16="http://schemas.microsoft.com/office/drawing/2014/main" id="{724D5428-5D00-B14B-D593-9A1A34CD3FFB}"/>
              </a:ext>
            </a:extLst>
          </p:cNvPr>
          <p:cNvSpPr txBox="1"/>
          <p:nvPr/>
        </p:nvSpPr>
        <p:spPr>
          <a:xfrm>
            <a:off x="4987172" y="22539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Quattrocento Sans"/>
                <a:ea typeface="Quattrocento Sans"/>
                <a:cs typeface="Quattrocento Sans"/>
                <a:sym typeface="Quattrocento Sans"/>
              </a:rPr>
              <a:t>15</a:t>
            </a:r>
            <a:endParaRPr sz="10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15"/>
          <p:cNvCxnSpPr/>
          <p:nvPr/>
        </p:nvCxnSpPr>
        <p:spPr>
          <a:xfrm>
            <a:off x="952500" y="37340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5"/>
          <p:cNvSpPr/>
          <p:nvPr/>
        </p:nvSpPr>
        <p:spPr>
          <a:xfrm>
            <a:off x="7612850" y="3450075"/>
            <a:ext cx="1456500" cy="1096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cxnSp>
        <p:nvCxnSpPr>
          <p:cNvPr id="172" name="Google Shape;172;p15"/>
          <p:cNvCxnSpPr/>
          <p:nvPr/>
        </p:nvCxnSpPr>
        <p:spPr>
          <a:xfrm rot="10800000" flipH="1">
            <a:off x="952475" y="874026"/>
            <a:ext cx="6225600" cy="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5"/>
          <p:cNvCxnSpPr/>
          <p:nvPr/>
        </p:nvCxnSpPr>
        <p:spPr>
          <a:xfrm>
            <a:off x="952450" y="1786420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5"/>
          <p:cNvCxnSpPr/>
          <p:nvPr/>
        </p:nvCxnSpPr>
        <p:spPr>
          <a:xfrm>
            <a:off x="952450" y="2815039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15"/>
          <p:cNvSpPr txBox="1"/>
          <p:nvPr/>
        </p:nvSpPr>
        <p:spPr>
          <a:xfrm>
            <a:off x="952500" y="7154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" name="Google Shape;176;p15"/>
          <p:cNvSpPr/>
          <p:nvPr/>
        </p:nvSpPr>
        <p:spPr>
          <a:xfrm>
            <a:off x="2079875" y="1786422"/>
            <a:ext cx="233700" cy="19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2588750" y="2815046"/>
            <a:ext cx="233700" cy="91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6475025" y="869826"/>
            <a:ext cx="233700" cy="286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 txBox="1"/>
          <p:nvPr/>
        </p:nvSpPr>
        <p:spPr>
          <a:xfrm>
            <a:off x="1991500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1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1" name="Google Shape;181;p15"/>
          <p:cNvSpPr/>
          <p:nvPr/>
        </p:nvSpPr>
        <p:spPr>
          <a:xfrm>
            <a:off x="7034700" y="140525"/>
            <a:ext cx="2034600" cy="1096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025" y="14052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5"/>
          <p:cNvSpPr txBox="1"/>
          <p:nvPr/>
        </p:nvSpPr>
        <p:spPr>
          <a:xfrm>
            <a:off x="8575025" y="35052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4" name="Google Shape;1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6825" y="5312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5"/>
          <p:cNvSpPr txBox="1"/>
          <p:nvPr/>
        </p:nvSpPr>
        <p:spPr>
          <a:xfrm>
            <a:off x="8598825" y="7412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6" name="Google Shape;186;p15"/>
          <p:cNvSpPr txBox="1"/>
          <p:nvPr/>
        </p:nvSpPr>
        <p:spPr>
          <a:xfrm>
            <a:off x="3963475" y="38315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2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15"/>
          <p:cNvSpPr txBox="1"/>
          <p:nvPr/>
        </p:nvSpPr>
        <p:spPr>
          <a:xfrm>
            <a:off x="6090425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3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8" name="Google Shape;188;p15"/>
          <p:cNvSpPr txBox="1">
            <a:spLocks noGrp="1"/>
          </p:cNvSpPr>
          <p:nvPr>
            <p:ph type="body" idx="1"/>
          </p:nvPr>
        </p:nvSpPr>
        <p:spPr>
          <a:xfrm>
            <a:off x="6965284" y="595910"/>
            <a:ext cx="1534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dirty="0"/>
              <a:t>Planned coffees</a:t>
            </a:r>
            <a:endParaRPr dirty="0"/>
          </a:p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dirty="0"/>
              <a:t>Finished coffees</a:t>
            </a:r>
            <a:endParaRPr dirty="0"/>
          </a:p>
        </p:txBody>
      </p:sp>
      <p:sp>
        <p:nvSpPr>
          <p:cNvPr id="189" name="Google Shape;189;p15"/>
          <p:cNvSpPr txBox="1">
            <a:spLocks noGrp="1"/>
          </p:cNvSpPr>
          <p:nvPr>
            <p:ph type="title" idx="4294967295"/>
          </p:nvPr>
        </p:nvSpPr>
        <p:spPr>
          <a:xfrm>
            <a:off x="1317000" y="2370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Velocity chart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843475" y="237050"/>
            <a:ext cx="480600" cy="456600"/>
          </a:xfrm>
          <a:prstGeom prst="ellipse">
            <a:avLst/>
          </a:prstGeom>
          <a:solidFill>
            <a:srgbClr val="FFCD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5"/>
          <p:cNvGrpSpPr/>
          <p:nvPr/>
        </p:nvGrpSpPr>
        <p:grpSpPr>
          <a:xfrm>
            <a:off x="911914" y="320950"/>
            <a:ext cx="343722" cy="288811"/>
            <a:chOff x="5247525" y="3007275"/>
            <a:chExt cx="517575" cy="384825"/>
          </a:xfrm>
        </p:grpSpPr>
        <p:sp>
          <p:nvSpPr>
            <p:cNvPr id="192" name="Google Shape;192;p1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Google Shape;195;p15"/>
          <p:cNvSpPr txBox="1">
            <a:spLocks noGrp="1"/>
          </p:cNvSpPr>
          <p:nvPr>
            <p:ph type="body" idx="1"/>
          </p:nvPr>
        </p:nvSpPr>
        <p:spPr>
          <a:xfrm>
            <a:off x="8012225" y="3585075"/>
            <a:ext cx="935700" cy="9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Expected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Changes</a:t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7778525" y="3603985"/>
            <a:ext cx="233700" cy="24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7778525" y="3877717"/>
            <a:ext cx="233700" cy="240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/>
          <p:nvPr/>
        </p:nvSpPr>
        <p:spPr>
          <a:xfrm>
            <a:off x="7778525" y="4151467"/>
            <a:ext cx="233700" cy="24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5"/>
          <p:cNvSpPr/>
          <p:nvPr/>
        </p:nvSpPr>
        <p:spPr>
          <a:xfrm>
            <a:off x="4602633" y="1079975"/>
            <a:ext cx="233700" cy="265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5"/>
          <p:cNvSpPr/>
          <p:nvPr/>
        </p:nvSpPr>
        <p:spPr>
          <a:xfrm>
            <a:off x="6473450" y="741275"/>
            <a:ext cx="233700" cy="12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5"/>
          <p:cNvSpPr/>
          <p:nvPr/>
        </p:nvSpPr>
        <p:spPr>
          <a:xfrm>
            <a:off x="7538675" y="1842450"/>
            <a:ext cx="1534800" cy="6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We have underestimated the tasks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4" name="Google Shape;194;p15"/>
          <p:cNvSpPr/>
          <p:nvPr/>
        </p:nvSpPr>
        <p:spPr>
          <a:xfrm>
            <a:off x="4119473" y="874586"/>
            <a:ext cx="233700" cy="286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Planned/Actual effort</a:t>
            </a:r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08" name="Google Shape;2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25" y="7637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6"/>
          <p:cNvSpPr txBox="1"/>
          <p:nvPr/>
        </p:nvSpPr>
        <p:spPr>
          <a:xfrm>
            <a:off x="880725" y="9737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0" name="Google Shape;210;p16"/>
          <p:cNvSpPr txBox="1"/>
          <p:nvPr/>
        </p:nvSpPr>
        <p:spPr>
          <a:xfrm>
            <a:off x="419250" y="1161825"/>
            <a:ext cx="352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1" name="Google Shape;211;p16"/>
          <p:cNvSpPr/>
          <p:nvPr/>
        </p:nvSpPr>
        <p:spPr>
          <a:xfrm>
            <a:off x="1116113" y="1682100"/>
            <a:ext cx="2958000" cy="5487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 dirty="0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 dirty="0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place the</a:t>
            </a:r>
            <a:r>
              <a:rPr lang="en" b="1" dirty="0">
                <a:latin typeface="Quattrocento Sans"/>
                <a:ea typeface="Quattrocento Sans"/>
                <a:cs typeface="Quattrocento Sans"/>
                <a:sym typeface="Quattrocento Sans"/>
              </a:rPr>
              <a:t> right fruit</a:t>
            </a:r>
            <a:r>
              <a:rPr lang="en" dirty="0">
                <a:latin typeface="Quattrocento Sans"/>
                <a:ea typeface="Quattrocento Sans"/>
                <a:cs typeface="Quattrocento Sans"/>
                <a:sym typeface="Quattrocento Sans"/>
              </a:rPr>
              <a:t> in the home zone.</a:t>
            </a:r>
            <a:endParaRPr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1116113" y="2410888"/>
            <a:ext cx="2958000" cy="7302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return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to the home zone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without the fruit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grabbed.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3" name="Google Shape;213;p16"/>
          <p:cNvSpPr/>
          <p:nvPr/>
        </p:nvSpPr>
        <p:spPr>
          <a:xfrm>
            <a:off x="1116113" y="3321163"/>
            <a:ext cx="2958000" cy="7302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specified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and check if the fruit is correctly grabbed.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4" name="Google Shape;214;p16"/>
          <p:cNvSpPr/>
          <p:nvPr/>
        </p:nvSpPr>
        <p:spPr>
          <a:xfrm>
            <a:off x="1116113" y="4248450"/>
            <a:ext cx="2958000" cy="5487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completely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autonomous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5" name="Google Shape;2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88" y="1477735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6"/>
          <p:cNvSpPr txBox="1"/>
          <p:nvPr/>
        </p:nvSpPr>
        <p:spPr>
          <a:xfrm>
            <a:off x="4871224" y="1862320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7" name="Google Shape;21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88" y="2271698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6"/>
          <p:cNvSpPr txBox="1"/>
          <p:nvPr/>
        </p:nvSpPr>
        <p:spPr>
          <a:xfrm>
            <a:off x="4871224" y="2656282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9" name="Google Shape;2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75" y="3181960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6"/>
          <p:cNvSpPr txBox="1"/>
          <p:nvPr/>
        </p:nvSpPr>
        <p:spPr>
          <a:xfrm>
            <a:off x="4871212" y="3566545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1" name="Google Shape;2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75" y="4013423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6"/>
          <p:cNvSpPr txBox="1"/>
          <p:nvPr/>
        </p:nvSpPr>
        <p:spPr>
          <a:xfrm>
            <a:off x="4871212" y="4398007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3" name="Google Shape;22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63" y="1519060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6"/>
          <p:cNvSpPr txBox="1"/>
          <p:nvPr/>
        </p:nvSpPr>
        <p:spPr>
          <a:xfrm>
            <a:off x="7430599" y="1903645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5" name="Google Shape;2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63" y="2313023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6"/>
          <p:cNvSpPr txBox="1"/>
          <p:nvPr/>
        </p:nvSpPr>
        <p:spPr>
          <a:xfrm>
            <a:off x="7430599" y="2697607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7" name="Google Shape;2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50" y="3223285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6"/>
          <p:cNvSpPr txBox="1"/>
          <p:nvPr/>
        </p:nvSpPr>
        <p:spPr>
          <a:xfrm>
            <a:off x="7430587" y="3607870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9" name="Google Shape;2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50" y="4054748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6"/>
          <p:cNvSpPr txBox="1"/>
          <p:nvPr/>
        </p:nvSpPr>
        <p:spPr>
          <a:xfrm>
            <a:off x="7430587" y="4439332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1" name="Google Shape;231;p16"/>
          <p:cNvSpPr/>
          <p:nvPr/>
        </p:nvSpPr>
        <p:spPr>
          <a:xfrm>
            <a:off x="5609238" y="1962850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6"/>
          <p:cNvSpPr/>
          <p:nvPr/>
        </p:nvSpPr>
        <p:spPr>
          <a:xfrm>
            <a:off x="5609238" y="2791275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6"/>
          <p:cNvSpPr/>
          <p:nvPr/>
        </p:nvSpPr>
        <p:spPr>
          <a:xfrm>
            <a:off x="5609225" y="3619700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6"/>
          <p:cNvSpPr/>
          <p:nvPr/>
        </p:nvSpPr>
        <p:spPr>
          <a:xfrm>
            <a:off x="5609238" y="4448125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88;p15">
            <a:extLst>
              <a:ext uri="{FF2B5EF4-FFF2-40B4-BE49-F238E27FC236}">
                <a16:creationId xmlns:a16="http://schemas.microsoft.com/office/drawing/2014/main" id="{8682679A-9410-6D57-27B4-5E827A9C89BC}"/>
              </a:ext>
            </a:extLst>
          </p:cNvPr>
          <p:cNvSpPr txBox="1">
            <a:spLocks/>
          </p:cNvSpPr>
          <p:nvPr/>
        </p:nvSpPr>
        <p:spPr>
          <a:xfrm>
            <a:off x="5468492" y="1551639"/>
            <a:ext cx="1534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50000"/>
              </a:lnSpc>
              <a:spcBef>
                <a:spcPts val="360"/>
              </a:spcBef>
            </a:pPr>
            <a:r>
              <a:rPr lang="en-US" i="1" dirty="0">
                <a:latin typeface="Quattrocento Sans" panose="020B0502050000020003" pitchFamily="34" charset="0"/>
              </a:rPr>
              <a:t>Overestimated</a:t>
            </a:r>
          </a:p>
        </p:txBody>
      </p:sp>
      <p:sp>
        <p:nvSpPr>
          <p:cNvPr id="3" name="Google Shape;188;p15">
            <a:extLst>
              <a:ext uri="{FF2B5EF4-FFF2-40B4-BE49-F238E27FC236}">
                <a16:creationId xmlns:a16="http://schemas.microsoft.com/office/drawing/2014/main" id="{BC19BFBB-4052-838C-4036-454BB36DC19E}"/>
              </a:ext>
            </a:extLst>
          </p:cNvPr>
          <p:cNvSpPr txBox="1">
            <a:spLocks/>
          </p:cNvSpPr>
          <p:nvPr/>
        </p:nvSpPr>
        <p:spPr>
          <a:xfrm>
            <a:off x="5468492" y="2396482"/>
            <a:ext cx="1534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50000"/>
              </a:lnSpc>
              <a:spcBef>
                <a:spcPts val="360"/>
              </a:spcBef>
            </a:pPr>
            <a:r>
              <a:rPr lang="en-US" i="1" dirty="0">
                <a:latin typeface="Quattrocento Sans" panose="020B0502050000020003" pitchFamily="34" charset="0"/>
              </a:rPr>
              <a:t>Underestimated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9" name="Google Shape;239;p17"/>
          <p:cNvCxnSpPr/>
          <p:nvPr/>
        </p:nvCxnSpPr>
        <p:spPr>
          <a:xfrm>
            <a:off x="7225725" y="3503025"/>
            <a:ext cx="960900" cy="9357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17"/>
          <p:cNvCxnSpPr/>
          <p:nvPr/>
        </p:nvCxnSpPr>
        <p:spPr>
          <a:xfrm>
            <a:off x="837198" y="1864267"/>
            <a:ext cx="3451800" cy="2568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Burn-down charts</a:t>
            </a:r>
            <a:endParaRPr/>
          </a:p>
        </p:txBody>
      </p:sp>
      <p:sp>
        <p:nvSpPr>
          <p:cNvPr id="242" name="Google Shape;242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43" name="Google Shape;243;p17"/>
          <p:cNvSpPr/>
          <p:nvPr/>
        </p:nvSpPr>
        <p:spPr>
          <a:xfrm>
            <a:off x="828675" y="943450"/>
            <a:ext cx="395306" cy="39358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4" name="Google Shape;244;p17"/>
          <p:cNvCxnSpPr/>
          <p:nvPr/>
        </p:nvCxnSpPr>
        <p:spPr>
          <a:xfrm flipH="1">
            <a:off x="825457" y="1590350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17"/>
          <p:cNvCxnSpPr/>
          <p:nvPr/>
        </p:nvCxnSpPr>
        <p:spPr>
          <a:xfrm rot="10800000">
            <a:off x="836185" y="4435344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 rot="10800000" flipH="1">
            <a:off x="836257" y="1864148"/>
            <a:ext cx="489900" cy="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17"/>
          <p:cNvCxnSpPr/>
          <p:nvPr/>
        </p:nvCxnSpPr>
        <p:spPr>
          <a:xfrm>
            <a:off x="132605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17"/>
          <p:cNvCxnSpPr/>
          <p:nvPr/>
        </p:nvCxnSpPr>
        <p:spPr>
          <a:xfrm>
            <a:off x="184741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17"/>
          <p:cNvCxnSpPr/>
          <p:nvPr/>
        </p:nvCxnSpPr>
        <p:spPr>
          <a:xfrm>
            <a:off x="2352481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0" name="Google Shape;250;p17"/>
          <p:cNvCxnSpPr/>
          <p:nvPr/>
        </p:nvCxnSpPr>
        <p:spPr>
          <a:xfrm>
            <a:off x="284125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17"/>
          <p:cNvCxnSpPr/>
          <p:nvPr/>
        </p:nvCxnSpPr>
        <p:spPr>
          <a:xfrm>
            <a:off x="333817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17"/>
          <p:cNvCxnSpPr/>
          <p:nvPr/>
        </p:nvCxnSpPr>
        <p:spPr>
          <a:xfrm>
            <a:off x="3802509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7"/>
          <p:cNvCxnSpPr/>
          <p:nvPr/>
        </p:nvCxnSpPr>
        <p:spPr>
          <a:xfrm>
            <a:off x="428313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7"/>
          <p:cNvCxnSpPr/>
          <p:nvPr/>
        </p:nvCxnSpPr>
        <p:spPr>
          <a:xfrm>
            <a:off x="1317225" y="1862925"/>
            <a:ext cx="543600" cy="696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17"/>
          <p:cNvCxnSpPr/>
          <p:nvPr/>
        </p:nvCxnSpPr>
        <p:spPr>
          <a:xfrm rot="10800000" flipH="1">
            <a:off x="1843725" y="2542375"/>
            <a:ext cx="501300" cy="57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Google Shape;256;p17"/>
          <p:cNvSpPr txBox="1"/>
          <p:nvPr/>
        </p:nvSpPr>
        <p:spPr>
          <a:xfrm>
            <a:off x="377249" y="1667025"/>
            <a:ext cx="372900" cy="29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7" name="Google Shape;257;p17"/>
          <p:cNvSpPr txBox="1"/>
          <p:nvPr/>
        </p:nvSpPr>
        <p:spPr>
          <a:xfrm>
            <a:off x="1062319" y="4442416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1         2         3         4        5        6         7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8" name="Google Shape;258;p17"/>
          <p:cNvSpPr txBox="1"/>
          <p:nvPr/>
        </p:nvSpPr>
        <p:spPr>
          <a:xfrm>
            <a:off x="2202605" y="4743666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DAYS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9" name="Google Shape;259;p17"/>
          <p:cNvSpPr txBox="1"/>
          <p:nvPr/>
        </p:nvSpPr>
        <p:spPr>
          <a:xfrm rot="-5400000">
            <a:off x="-463100" y="2489799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60" name="Google Shape;260;p17"/>
          <p:cNvCxnSpPr/>
          <p:nvPr/>
        </p:nvCxnSpPr>
        <p:spPr>
          <a:xfrm>
            <a:off x="5215125" y="2163425"/>
            <a:ext cx="1022100" cy="687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17"/>
          <p:cNvCxnSpPr/>
          <p:nvPr/>
        </p:nvCxnSpPr>
        <p:spPr>
          <a:xfrm flipH="1">
            <a:off x="5206307" y="1590338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17"/>
          <p:cNvCxnSpPr/>
          <p:nvPr/>
        </p:nvCxnSpPr>
        <p:spPr>
          <a:xfrm rot="10800000">
            <a:off x="5217035" y="4435331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17"/>
          <p:cNvCxnSpPr/>
          <p:nvPr/>
        </p:nvCxnSpPr>
        <p:spPr>
          <a:xfrm>
            <a:off x="5228082" y="2163736"/>
            <a:ext cx="1004400" cy="381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7"/>
          <p:cNvCxnSpPr/>
          <p:nvPr/>
        </p:nvCxnSpPr>
        <p:spPr>
          <a:xfrm>
            <a:off x="622826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17"/>
          <p:cNvCxnSpPr/>
          <p:nvPr/>
        </p:nvCxnSpPr>
        <p:spPr>
          <a:xfrm>
            <a:off x="722210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17"/>
          <p:cNvCxnSpPr/>
          <p:nvPr/>
        </p:nvCxnSpPr>
        <p:spPr>
          <a:xfrm>
            <a:off x="8183359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7" name="Google Shape;267;p17"/>
          <p:cNvSpPr txBox="1"/>
          <p:nvPr/>
        </p:nvSpPr>
        <p:spPr>
          <a:xfrm>
            <a:off x="4727131" y="1973800"/>
            <a:ext cx="3954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20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16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8" name="Google Shape;268;p17"/>
          <p:cNvSpPr txBox="1"/>
          <p:nvPr/>
        </p:nvSpPr>
        <p:spPr>
          <a:xfrm>
            <a:off x="5443169" y="4442404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          1                   2                   3  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9" name="Google Shape;269;p17"/>
          <p:cNvSpPr txBox="1"/>
          <p:nvPr/>
        </p:nvSpPr>
        <p:spPr>
          <a:xfrm>
            <a:off x="6583455" y="4743653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0" name="Google Shape;270;p17"/>
          <p:cNvSpPr txBox="1"/>
          <p:nvPr/>
        </p:nvSpPr>
        <p:spPr>
          <a:xfrm rot="-5400000">
            <a:off x="3788950" y="2489787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71" name="Google Shape;2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17"/>
          <p:cNvSpPr txBox="1"/>
          <p:nvPr/>
        </p:nvSpPr>
        <p:spPr>
          <a:xfrm>
            <a:off x="210600" y="16351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73" name="Google Shape;2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4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p17"/>
          <p:cNvCxnSpPr/>
          <p:nvPr/>
        </p:nvCxnSpPr>
        <p:spPr>
          <a:xfrm>
            <a:off x="6235950" y="2851125"/>
            <a:ext cx="996900" cy="651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17"/>
          <p:cNvCxnSpPr/>
          <p:nvPr/>
        </p:nvCxnSpPr>
        <p:spPr>
          <a:xfrm>
            <a:off x="6225950" y="2543925"/>
            <a:ext cx="993000" cy="8568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6" name="Google Shape;276;p17"/>
          <p:cNvCxnSpPr/>
          <p:nvPr/>
        </p:nvCxnSpPr>
        <p:spPr>
          <a:xfrm>
            <a:off x="2336975" y="2534650"/>
            <a:ext cx="531000" cy="10479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17"/>
          <p:cNvCxnSpPr/>
          <p:nvPr/>
        </p:nvCxnSpPr>
        <p:spPr>
          <a:xfrm rot="10800000" flipH="1">
            <a:off x="2864100" y="3571250"/>
            <a:ext cx="498900" cy="3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17"/>
          <p:cNvCxnSpPr/>
          <p:nvPr/>
        </p:nvCxnSpPr>
        <p:spPr>
          <a:xfrm>
            <a:off x="3353500" y="3565275"/>
            <a:ext cx="454800" cy="5112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17"/>
          <p:cNvCxnSpPr/>
          <p:nvPr/>
        </p:nvCxnSpPr>
        <p:spPr>
          <a:xfrm>
            <a:off x="3801975" y="4071950"/>
            <a:ext cx="485400" cy="138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8"/>
          <p:cNvSpPr txBox="1">
            <a:spLocks noGrp="1"/>
          </p:cNvSpPr>
          <p:nvPr>
            <p:ph type="title"/>
          </p:nvPr>
        </p:nvSpPr>
        <p:spPr>
          <a:xfrm>
            <a:off x="1381250" y="896100"/>
            <a:ext cx="870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</a:t>
            </a:r>
            <a:endParaRPr/>
          </a:p>
        </p:txBody>
      </p:sp>
      <p:sp>
        <p:nvSpPr>
          <p:cNvPr id="285" name="Google Shape;285;p18"/>
          <p:cNvSpPr txBox="1">
            <a:spLocks noGrp="1"/>
          </p:cNvSpPr>
          <p:nvPr>
            <p:ph type="body" idx="1"/>
          </p:nvPr>
        </p:nvSpPr>
        <p:spPr>
          <a:xfrm>
            <a:off x="1864847" y="1944444"/>
            <a:ext cx="5076300" cy="3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87" name="Google Shape;287;p18"/>
          <p:cNvSpPr txBox="1"/>
          <p:nvPr/>
        </p:nvSpPr>
        <p:spPr>
          <a:xfrm>
            <a:off x="7171389" y="2161169"/>
            <a:ext cx="18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288" name="Google Shape;288;p18"/>
          <p:cNvGrpSpPr/>
          <p:nvPr/>
        </p:nvGrpSpPr>
        <p:grpSpPr>
          <a:xfrm>
            <a:off x="906075" y="985820"/>
            <a:ext cx="220592" cy="288013"/>
            <a:chOff x="590250" y="244200"/>
            <a:chExt cx="407975" cy="532175"/>
          </a:xfrm>
        </p:grpSpPr>
        <p:sp>
          <p:nvSpPr>
            <p:cNvPr id="289" name="Google Shape;289;p1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18"/>
          <p:cNvSpPr txBox="1"/>
          <p:nvPr/>
        </p:nvSpPr>
        <p:spPr>
          <a:xfrm>
            <a:off x="1691575" y="1764075"/>
            <a:ext cx="5985900" cy="25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Robot does not lose the fruit during approach.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Differentiation between correct and incorrect fruit.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Tested different fruit positions.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Robot does not return to the home zone without the fruit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4" name="Google Shape;304;p18"/>
          <p:cNvSpPr/>
          <p:nvPr/>
        </p:nvSpPr>
        <p:spPr>
          <a:xfrm>
            <a:off x="1793341" y="1853918"/>
            <a:ext cx="356700" cy="336900"/>
          </a:xfrm>
          <a:prstGeom prst="smileyFace">
            <a:avLst>
              <a:gd name="adj" fmla="val 4653"/>
            </a:avLst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8"/>
          <p:cNvSpPr/>
          <p:nvPr/>
        </p:nvSpPr>
        <p:spPr>
          <a:xfrm>
            <a:off x="1793341" y="2400606"/>
            <a:ext cx="356700" cy="336900"/>
          </a:xfrm>
          <a:prstGeom prst="smileyFace">
            <a:avLst>
              <a:gd name="adj" fmla="val 4653"/>
            </a:avLst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8"/>
          <p:cNvSpPr/>
          <p:nvPr/>
        </p:nvSpPr>
        <p:spPr>
          <a:xfrm>
            <a:off x="1793341" y="2983106"/>
            <a:ext cx="356700" cy="336900"/>
          </a:xfrm>
          <a:prstGeom prst="smileyFace">
            <a:avLst>
              <a:gd name="adj" fmla="val 4653"/>
            </a:avLst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8"/>
          <p:cNvSpPr/>
          <p:nvPr/>
        </p:nvSpPr>
        <p:spPr>
          <a:xfrm>
            <a:off x="1793341" y="3565631"/>
            <a:ext cx="356700" cy="336900"/>
          </a:xfrm>
          <a:prstGeom prst="smileyFace">
            <a:avLst>
              <a:gd name="adj" fmla="val 4653"/>
            </a:avLst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/>
          <p:nvPr/>
        </p:nvSpPr>
        <p:spPr>
          <a:xfrm>
            <a:off x="5109600" y="8784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13" name="Google Shape;313;p19"/>
          <p:cNvSpPr/>
          <p:nvPr/>
        </p:nvSpPr>
        <p:spPr>
          <a:xfrm>
            <a:off x="-25" y="783738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316" name="Google Shape;316;p19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7" name="Google Shape;317;p19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318" name="Google Shape;318;p1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26" name="Google Shape;3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087" y="607749"/>
            <a:ext cx="4708362" cy="4448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7" name="Google Shape;327;p19"/>
          <p:cNvGrpSpPr/>
          <p:nvPr/>
        </p:nvGrpSpPr>
        <p:grpSpPr>
          <a:xfrm>
            <a:off x="265300" y="1015013"/>
            <a:ext cx="1680975" cy="1759178"/>
            <a:chOff x="6901750" y="434550"/>
            <a:chExt cx="1680975" cy="1759178"/>
          </a:xfrm>
        </p:grpSpPr>
        <p:pic>
          <p:nvPicPr>
            <p:cNvPr id="328" name="Google Shape;32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017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9" name="Google Shape;329;p19"/>
            <p:cNvSpPr txBox="1"/>
            <p:nvPr/>
          </p:nvSpPr>
          <p:spPr>
            <a:xfrm>
              <a:off x="7030638" y="798438"/>
              <a:ext cx="1423200" cy="10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want the robot to ask me for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correct fruit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and to confirm that it understood me.</a:t>
              </a:r>
              <a:endParaRPr sz="1200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30" name="Google Shape;330;p19"/>
            <p:cNvGrpSpPr/>
            <p:nvPr/>
          </p:nvGrpSpPr>
          <p:grpSpPr>
            <a:xfrm>
              <a:off x="8034025" y="1403963"/>
              <a:ext cx="548698" cy="548698"/>
              <a:chOff x="8392850" y="944563"/>
              <a:chExt cx="548698" cy="548698"/>
            </a:xfrm>
          </p:grpSpPr>
          <p:pic>
            <p:nvPicPr>
              <p:cNvPr id="331" name="Google Shape;331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392850" y="94456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2" name="Google Shape;332;p19"/>
              <p:cNvSpPr txBox="1"/>
              <p:nvPr/>
            </p:nvSpPr>
            <p:spPr>
              <a:xfrm>
                <a:off x="8530950" y="1144800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2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33" name="Google Shape;333;p19"/>
          <p:cNvGrpSpPr/>
          <p:nvPr/>
        </p:nvGrpSpPr>
        <p:grpSpPr>
          <a:xfrm>
            <a:off x="265300" y="2889613"/>
            <a:ext cx="1680975" cy="1759178"/>
            <a:chOff x="6963800" y="1969975"/>
            <a:chExt cx="1680975" cy="1759178"/>
          </a:xfrm>
        </p:grpSpPr>
        <p:grpSp>
          <p:nvGrpSpPr>
            <p:cNvPr id="334" name="Google Shape;334;p19"/>
            <p:cNvGrpSpPr/>
            <p:nvPr/>
          </p:nvGrpSpPr>
          <p:grpSpPr>
            <a:xfrm>
              <a:off x="6963800" y="1969975"/>
              <a:ext cx="1680975" cy="1759178"/>
              <a:chOff x="6978850" y="2130750"/>
              <a:chExt cx="1680975" cy="1759178"/>
            </a:xfrm>
          </p:grpSpPr>
          <p:pic>
            <p:nvPicPr>
              <p:cNvPr id="335" name="Google Shape;335;p19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978850" y="2130750"/>
                <a:ext cx="1680975" cy="175917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6" name="Google Shape;336;p19"/>
              <p:cNvSpPr txBox="1"/>
              <p:nvPr/>
            </p:nvSpPr>
            <p:spPr>
              <a:xfrm>
                <a:off x="7107738" y="2494638"/>
                <a:ext cx="1423200" cy="103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As a </a:t>
                </a:r>
                <a:r>
                  <a:rPr lang="en" sz="1100" b="1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user</a:t>
                </a: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, I want the robot to </a:t>
                </a:r>
                <a:r>
                  <a:rPr lang="en" sz="1100" b="1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look for the specified fruit</a:t>
                </a: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and check if the fruit is correctly grabbed.</a:t>
                </a:r>
                <a:endParaRPr sz="1000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37" name="Google Shape;337;p19"/>
            <p:cNvGrpSpPr/>
            <p:nvPr/>
          </p:nvGrpSpPr>
          <p:grpSpPr>
            <a:xfrm>
              <a:off x="8096075" y="3036662"/>
              <a:ext cx="548698" cy="548698"/>
              <a:chOff x="8392850" y="944563"/>
              <a:chExt cx="548698" cy="548698"/>
            </a:xfrm>
          </p:grpSpPr>
          <p:pic>
            <p:nvPicPr>
              <p:cNvPr id="338" name="Google Shape;338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392850" y="94456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9" name="Google Shape;339;p19"/>
              <p:cNvSpPr txBox="1"/>
              <p:nvPr/>
            </p:nvSpPr>
            <p:spPr>
              <a:xfrm>
                <a:off x="8530950" y="1144800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40" name="Google Shape;340;p19"/>
          <p:cNvGrpSpPr/>
          <p:nvPr/>
        </p:nvGrpSpPr>
        <p:grpSpPr>
          <a:xfrm>
            <a:off x="7069825" y="918050"/>
            <a:ext cx="1680975" cy="1759178"/>
            <a:chOff x="7109350" y="434550"/>
            <a:chExt cx="1680975" cy="1759178"/>
          </a:xfrm>
        </p:grpSpPr>
        <p:pic>
          <p:nvPicPr>
            <p:cNvPr id="341" name="Google Shape;341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93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2" name="Google Shape;342;p19"/>
            <p:cNvSpPr txBox="1"/>
            <p:nvPr/>
          </p:nvSpPr>
          <p:spPr>
            <a:xfrm>
              <a:off x="7321050" y="798425"/>
              <a:ext cx="1423200" cy="10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don’t want the robot to return to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home zone without the fruit grabbed.</a:t>
              </a:r>
              <a:endParaRPr sz="1000"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43" name="Google Shape;343;p19"/>
            <p:cNvGrpSpPr/>
            <p:nvPr/>
          </p:nvGrpSpPr>
          <p:grpSpPr>
            <a:xfrm>
              <a:off x="8227300" y="1441613"/>
              <a:ext cx="548698" cy="548698"/>
              <a:chOff x="8586125" y="982213"/>
              <a:chExt cx="548698" cy="548698"/>
            </a:xfrm>
          </p:grpSpPr>
          <p:pic>
            <p:nvPicPr>
              <p:cNvPr id="344" name="Google Shape;344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86125" y="98221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5" name="Google Shape;345;p19"/>
              <p:cNvSpPr txBox="1"/>
              <p:nvPr/>
            </p:nvSpPr>
            <p:spPr>
              <a:xfrm>
                <a:off x="8730175" y="1192188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4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46" name="Google Shape;346;p19"/>
          <p:cNvGrpSpPr/>
          <p:nvPr/>
        </p:nvGrpSpPr>
        <p:grpSpPr>
          <a:xfrm>
            <a:off x="7192100" y="2986563"/>
            <a:ext cx="1680975" cy="1759178"/>
            <a:chOff x="7109350" y="434550"/>
            <a:chExt cx="1680975" cy="1759178"/>
          </a:xfrm>
        </p:grpSpPr>
        <p:pic>
          <p:nvPicPr>
            <p:cNvPr id="347" name="Google Shape;347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93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19"/>
            <p:cNvSpPr txBox="1"/>
            <p:nvPr/>
          </p:nvSpPr>
          <p:spPr>
            <a:xfrm>
              <a:off x="7290925" y="883175"/>
              <a:ext cx="14232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want the robot to place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right fruit in the home zone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.</a:t>
              </a:r>
              <a:endParaRPr sz="800"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49" name="Google Shape;349;p19"/>
            <p:cNvGrpSpPr/>
            <p:nvPr/>
          </p:nvGrpSpPr>
          <p:grpSpPr>
            <a:xfrm>
              <a:off x="8227300" y="1441613"/>
              <a:ext cx="548698" cy="548698"/>
              <a:chOff x="8586125" y="982213"/>
              <a:chExt cx="548698" cy="548698"/>
            </a:xfrm>
          </p:grpSpPr>
          <p:pic>
            <p:nvPicPr>
              <p:cNvPr id="350" name="Google Shape;350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86125" y="98221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1" name="Google Shape;351;p19"/>
              <p:cNvSpPr txBox="1"/>
              <p:nvPr/>
            </p:nvSpPr>
            <p:spPr>
              <a:xfrm>
                <a:off x="8730175" y="1192188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3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0"/>
          <p:cNvSpPr/>
          <p:nvPr/>
        </p:nvSpPr>
        <p:spPr>
          <a:xfrm>
            <a:off x="5109600" y="8784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57" name="Google Shape;357;p20"/>
          <p:cNvSpPr/>
          <p:nvPr/>
        </p:nvSpPr>
        <p:spPr>
          <a:xfrm>
            <a:off x="-25" y="783738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59" name="Google Shape;35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cxnSp>
        <p:nvCxnSpPr>
          <p:cNvPr id="360" name="Google Shape;360;p20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1" name="Google Shape;361;p20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362" name="Google Shape;362;p2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70" name="Google Shape;3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087" y="607749"/>
            <a:ext cx="4708362" cy="4448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1" name="Google Shape;371;p20"/>
          <p:cNvGrpSpPr/>
          <p:nvPr/>
        </p:nvGrpSpPr>
        <p:grpSpPr>
          <a:xfrm>
            <a:off x="265300" y="1015013"/>
            <a:ext cx="1680975" cy="1759178"/>
            <a:chOff x="6901750" y="434550"/>
            <a:chExt cx="1680975" cy="1759178"/>
          </a:xfrm>
        </p:grpSpPr>
        <p:pic>
          <p:nvPicPr>
            <p:cNvPr id="372" name="Google Shape;37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017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3" name="Google Shape;373;p20"/>
            <p:cNvSpPr txBox="1"/>
            <p:nvPr/>
          </p:nvSpPr>
          <p:spPr>
            <a:xfrm>
              <a:off x="7030638" y="798438"/>
              <a:ext cx="1423200" cy="10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want the robot to ask me for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correct fruit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and to confirm that it understood me.</a:t>
              </a:r>
              <a:endParaRPr sz="1200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74" name="Google Shape;374;p20"/>
            <p:cNvGrpSpPr/>
            <p:nvPr/>
          </p:nvGrpSpPr>
          <p:grpSpPr>
            <a:xfrm>
              <a:off x="8034025" y="1403963"/>
              <a:ext cx="548698" cy="548698"/>
              <a:chOff x="8392850" y="944563"/>
              <a:chExt cx="548698" cy="548698"/>
            </a:xfrm>
          </p:grpSpPr>
          <p:pic>
            <p:nvPicPr>
              <p:cNvPr id="375" name="Google Shape;375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392850" y="94456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76" name="Google Shape;376;p20"/>
              <p:cNvSpPr txBox="1"/>
              <p:nvPr/>
            </p:nvSpPr>
            <p:spPr>
              <a:xfrm>
                <a:off x="8530950" y="1144800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2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77" name="Google Shape;377;p20"/>
          <p:cNvGrpSpPr/>
          <p:nvPr/>
        </p:nvGrpSpPr>
        <p:grpSpPr>
          <a:xfrm>
            <a:off x="265300" y="2889613"/>
            <a:ext cx="1680975" cy="1759178"/>
            <a:chOff x="6963800" y="1969975"/>
            <a:chExt cx="1680975" cy="1759178"/>
          </a:xfrm>
        </p:grpSpPr>
        <p:grpSp>
          <p:nvGrpSpPr>
            <p:cNvPr id="378" name="Google Shape;378;p20"/>
            <p:cNvGrpSpPr/>
            <p:nvPr/>
          </p:nvGrpSpPr>
          <p:grpSpPr>
            <a:xfrm>
              <a:off x="6963800" y="1969975"/>
              <a:ext cx="1680975" cy="1759178"/>
              <a:chOff x="6978850" y="2130750"/>
              <a:chExt cx="1680975" cy="1759178"/>
            </a:xfrm>
          </p:grpSpPr>
          <p:pic>
            <p:nvPicPr>
              <p:cNvPr id="379" name="Google Shape;379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978850" y="2130750"/>
                <a:ext cx="1680975" cy="175917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0" name="Google Shape;380;p20"/>
              <p:cNvSpPr txBox="1"/>
              <p:nvPr/>
            </p:nvSpPr>
            <p:spPr>
              <a:xfrm>
                <a:off x="7107738" y="2494638"/>
                <a:ext cx="1423200" cy="103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60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As a </a:t>
                </a:r>
                <a:r>
                  <a:rPr lang="en" sz="1100" b="1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user</a:t>
                </a: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, I want the robot to </a:t>
                </a:r>
                <a:r>
                  <a:rPr lang="en" sz="1100" b="1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look for the specified fruit</a:t>
                </a:r>
                <a:r>
                  <a:rPr lang="en" sz="1100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 and check if the fruit is correctly grabbed.</a:t>
                </a:r>
                <a:endParaRPr sz="1000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81" name="Google Shape;381;p20"/>
            <p:cNvGrpSpPr/>
            <p:nvPr/>
          </p:nvGrpSpPr>
          <p:grpSpPr>
            <a:xfrm>
              <a:off x="8096075" y="3036662"/>
              <a:ext cx="548698" cy="548698"/>
              <a:chOff x="8392850" y="944563"/>
              <a:chExt cx="548698" cy="548698"/>
            </a:xfrm>
          </p:grpSpPr>
          <p:pic>
            <p:nvPicPr>
              <p:cNvPr id="382" name="Google Shape;382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392850" y="94456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3" name="Google Shape;383;p20"/>
              <p:cNvSpPr txBox="1"/>
              <p:nvPr/>
            </p:nvSpPr>
            <p:spPr>
              <a:xfrm>
                <a:off x="8530950" y="1144800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84" name="Google Shape;384;p20"/>
          <p:cNvGrpSpPr/>
          <p:nvPr/>
        </p:nvGrpSpPr>
        <p:grpSpPr>
          <a:xfrm>
            <a:off x="7069825" y="918050"/>
            <a:ext cx="1680975" cy="1759178"/>
            <a:chOff x="7109350" y="434550"/>
            <a:chExt cx="1680975" cy="1759178"/>
          </a:xfrm>
        </p:grpSpPr>
        <p:pic>
          <p:nvPicPr>
            <p:cNvPr id="385" name="Google Shape;385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93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6" name="Google Shape;386;p20"/>
            <p:cNvSpPr txBox="1"/>
            <p:nvPr/>
          </p:nvSpPr>
          <p:spPr>
            <a:xfrm>
              <a:off x="7321050" y="798425"/>
              <a:ext cx="1423200" cy="10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don’t want the robot to return to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home zone without the fruit grabbed.</a:t>
              </a:r>
              <a:endParaRPr sz="1000"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87" name="Google Shape;387;p20"/>
            <p:cNvGrpSpPr/>
            <p:nvPr/>
          </p:nvGrpSpPr>
          <p:grpSpPr>
            <a:xfrm>
              <a:off x="8227300" y="1441613"/>
              <a:ext cx="548698" cy="548698"/>
              <a:chOff x="8586125" y="982213"/>
              <a:chExt cx="548698" cy="548698"/>
            </a:xfrm>
          </p:grpSpPr>
          <p:pic>
            <p:nvPicPr>
              <p:cNvPr id="388" name="Google Shape;388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86125" y="98221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9" name="Google Shape;389;p20"/>
              <p:cNvSpPr txBox="1"/>
              <p:nvPr/>
            </p:nvSpPr>
            <p:spPr>
              <a:xfrm>
                <a:off x="8730175" y="1192188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5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90" name="Google Shape;390;p20"/>
          <p:cNvGrpSpPr/>
          <p:nvPr/>
        </p:nvGrpSpPr>
        <p:grpSpPr>
          <a:xfrm>
            <a:off x="7192100" y="2986563"/>
            <a:ext cx="1680975" cy="1759178"/>
            <a:chOff x="7109350" y="434550"/>
            <a:chExt cx="1680975" cy="1759178"/>
          </a:xfrm>
        </p:grpSpPr>
        <p:pic>
          <p:nvPicPr>
            <p:cNvPr id="391" name="Google Shape;39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9350" y="434550"/>
              <a:ext cx="1680975" cy="1759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2" name="Google Shape;392;p20"/>
            <p:cNvSpPr txBox="1"/>
            <p:nvPr/>
          </p:nvSpPr>
          <p:spPr>
            <a:xfrm>
              <a:off x="7290925" y="883175"/>
              <a:ext cx="14232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 a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user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, I want the robot to place the </a:t>
              </a:r>
              <a:r>
                <a:rPr lang="en" sz="11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right fruit in the home zone</a:t>
              </a:r>
              <a:r>
                <a:rPr lang="en" sz="11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.</a:t>
              </a:r>
              <a:endParaRPr sz="800"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93" name="Google Shape;393;p20"/>
            <p:cNvGrpSpPr/>
            <p:nvPr/>
          </p:nvGrpSpPr>
          <p:grpSpPr>
            <a:xfrm>
              <a:off x="8227300" y="1441613"/>
              <a:ext cx="548698" cy="548698"/>
              <a:chOff x="8586125" y="982213"/>
              <a:chExt cx="548698" cy="548698"/>
            </a:xfrm>
          </p:grpSpPr>
          <p:pic>
            <p:nvPicPr>
              <p:cNvPr id="394" name="Google Shape;394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86125" y="982213"/>
                <a:ext cx="548698" cy="54869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95" name="Google Shape;395;p20"/>
              <p:cNvSpPr txBox="1"/>
              <p:nvPr/>
            </p:nvSpPr>
            <p:spPr>
              <a:xfrm>
                <a:off x="8730175" y="1192188"/>
                <a:ext cx="372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2</a:t>
                </a:r>
                <a:endParaRPr sz="1000" b="1"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812</Words>
  <Application>Microsoft Office PowerPoint</Application>
  <PresentationFormat>Presentación en pantalla (16:9)</PresentationFormat>
  <Paragraphs>170</Paragraphs>
  <Slides>12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Quattrocento Sans</vt:lpstr>
      <vt:lpstr>Lora</vt:lpstr>
      <vt:lpstr>Calibri</vt:lpstr>
      <vt:lpstr>Viola template</vt:lpstr>
      <vt:lpstr>Sprint 2 Review</vt:lpstr>
      <vt:lpstr>User stories in this sprint</vt:lpstr>
      <vt:lpstr>Product Backlog</vt:lpstr>
      <vt:lpstr>Velocity chart</vt:lpstr>
      <vt:lpstr>Planned/Actual effort</vt:lpstr>
      <vt:lpstr>Burn-down charts</vt:lpstr>
      <vt:lpstr>Test</vt:lpstr>
      <vt:lpstr>Activity Diagram</vt:lpstr>
      <vt:lpstr>Activity Diagram</vt:lpstr>
      <vt:lpstr>Demo</vt:lpstr>
      <vt:lpstr>Retrospective</vt:lpstr>
      <vt:lpstr>SMART goal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2 Review</dc:title>
  <cp:lastModifiedBy>Encarna Nuñez Ortega</cp:lastModifiedBy>
  <cp:revision>1</cp:revision>
  <dcterms:modified xsi:type="dcterms:W3CDTF">2022-12-01T10:45:12Z</dcterms:modified>
</cp:coreProperties>
</file>